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0" r:id="rId4"/>
    <p:sldId id="272" r:id="rId5"/>
    <p:sldId id="273" r:id="rId6"/>
    <p:sldId id="261" r:id="rId7"/>
    <p:sldId id="258" r:id="rId8"/>
    <p:sldId id="271" r:id="rId9"/>
    <p:sldId id="260" r:id="rId10"/>
    <p:sldId id="267" r:id="rId11"/>
    <p:sldId id="259" r:id="rId12"/>
    <p:sldId id="262" r:id="rId13"/>
    <p:sldId id="266" r:id="rId14"/>
    <p:sldId id="264" r:id="rId15"/>
    <p:sldId id="263" r:id="rId16"/>
    <p:sldId id="269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-21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F936A-83D2-4C55-A65B-9ED2E18C7DDD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65688-5574-42D5-B498-930FB3E3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4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5688-5574-42D5-B498-930FB3E36F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5688-5574-42D5-B498-930FB3E36F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1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5688-5574-42D5-B498-930FB3E36F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85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5688-5574-42D5-B498-930FB3E36F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5688-5574-42D5-B498-930FB3E36F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5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26AA-FFE7-4179-A111-1E4E5AD6E538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CBE9-7DE9-4FB0-AF5A-994CA0875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5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26AA-FFE7-4179-A111-1E4E5AD6E538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CBE9-7DE9-4FB0-AF5A-994CA0875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1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26AA-FFE7-4179-A111-1E4E5AD6E538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CBE9-7DE9-4FB0-AF5A-994CA0875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2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26AA-FFE7-4179-A111-1E4E5AD6E538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CBE9-7DE9-4FB0-AF5A-994CA0875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9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26AA-FFE7-4179-A111-1E4E5AD6E538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CBE9-7DE9-4FB0-AF5A-994CA0875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8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26AA-FFE7-4179-A111-1E4E5AD6E538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CBE9-7DE9-4FB0-AF5A-994CA0875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7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26AA-FFE7-4179-A111-1E4E5AD6E538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CBE9-7DE9-4FB0-AF5A-994CA0875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26AA-FFE7-4179-A111-1E4E5AD6E538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CBE9-7DE9-4FB0-AF5A-994CA0875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26AA-FFE7-4179-A111-1E4E5AD6E538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CBE9-7DE9-4FB0-AF5A-994CA0875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3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26AA-FFE7-4179-A111-1E4E5AD6E538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CBE9-7DE9-4FB0-AF5A-994CA0875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1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26AA-FFE7-4179-A111-1E4E5AD6E538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CBE9-7DE9-4FB0-AF5A-994CA0875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26AA-FFE7-4179-A111-1E4E5AD6E538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FCBE9-7DE9-4FB0-AF5A-994CA0875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30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6781800" cy="1752600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Quaternary </a:t>
            </a:r>
            <a:r>
              <a:rPr lang="en-US" b="1" dirty="0" err="1" smtClean="0"/>
              <a:t>Tephrochronology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Chapter 5 of Quaternary </a:t>
            </a:r>
            <a:r>
              <a:rPr lang="en-US" sz="1800" dirty="0" err="1" smtClean="0"/>
              <a:t>Nonglacial</a:t>
            </a:r>
            <a:r>
              <a:rPr lang="en-US" sz="1800" dirty="0" smtClean="0"/>
              <a:t> Geology: Conterminous U.S. (Vol. K-2)</a:t>
            </a:r>
            <a:br>
              <a:rPr lang="en-US" sz="1800" dirty="0" smtClean="0"/>
            </a:br>
            <a:r>
              <a:rPr lang="en-US" sz="2000" b="1" dirty="0" smtClean="0"/>
              <a:t>Andrei M. </a:t>
            </a:r>
            <a:r>
              <a:rPr lang="en-US" sz="2000" b="1" dirty="0" err="1" smtClean="0"/>
              <a:t>Sarna-Wojcicki</a:t>
            </a:r>
            <a:r>
              <a:rPr lang="en-US" sz="2000" b="1" dirty="0" smtClean="0"/>
              <a:t> </a:t>
            </a:r>
            <a:r>
              <a:rPr lang="en-US" sz="2000" dirty="0" smtClean="0"/>
              <a:t>– Branch of Western Regional Geology, USGS</a:t>
            </a:r>
            <a:br>
              <a:rPr lang="en-US" sz="2000" dirty="0" smtClean="0"/>
            </a:br>
            <a:r>
              <a:rPr lang="en-US" sz="2000" b="1" dirty="0" smtClean="0"/>
              <a:t>Jonathan O. Davis</a:t>
            </a:r>
            <a:r>
              <a:rPr lang="en-US" sz="2000" dirty="0" smtClean="0"/>
              <a:t> – DRI, UNR</a:t>
            </a:r>
            <a:br>
              <a:rPr lang="en-US" sz="2000" dirty="0" smtClean="0"/>
            </a:br>
            <a:r>
              <a:rPr lang="en-US" sz="1800" dirty="0" smtClean="0"/>
              <a:t>Presentation by James McNeil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03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Eruptions – Source, Age, Distribution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" y="1334036"/>
            <a:ext cx="2966681" cy="27045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9200"/>
            <a:ext cx="2605261" cy="2850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88" y="1344082"/>
            <a:ext cx="2951423" cy="2694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" y="4095290"/>
            <a:ext cx="2956257" cy="2713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113578"/>
            <a:ext cx="2966681" cy="2713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114799"/>
            <a:ext cx="2528111" cy="2712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78" y="838200"/>
            <a:ext cx="911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Volcanism in the west accompanies </a:t>
            </a:r>
            <a:r>
              <a:rPr lang="en-US" dirty="0" err="1" smtClean="0"/>
              <a:t>subduction</a:t>
            </a:r>
            <a:r>
              <a:rPr lang="en-US" dirty="0" smtClean="0"/>
              <a:t>, transform faulting, extension, and hot spots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3900" dirty="0" err="1" smtClean="0"/>
              <a:t>Mazama</a:t>
            </a:r>
            <a:r>
              <a:rPr lang="en-US" sz="3900" dirty="0" smtClean="0"/>
              <a:t> Ash Bed (6850 </a:t>
            </a:r>
            <a:r>
              <a:rPr lang="en-US" sz="3900" dirty="0" err="1" smtClean="0"/>
              <a:t>yr</a:t>
            </a:r>
            <a:r>
              <a:rPr lang="en-US" sz="3900" dirty="0" smtClean="0"/>
              <a:t> B.P.)</a:t>
            </a:r>
            <a:endParaRPr lang="en-US" sz="39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0"/>
            <a:ext cx="4743450" cy="4324350"/>
          </a:xfrm>
        </p:spPr>
      </p:pic>
      <p:sp>
        <p:nvSpPr>
          <p:cNvPr id="10" name="TextBox 9"/>
          <p:cNvSpPr txBox="1"/>
          <p:nvPr/>
        </p:nvSpPr>
        <p:spPr>
          <a:xfrm>
            <a:off x="240792" y="1905000"/>
            <a:ext cx="3962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Consists of as many as 5 lobes</a:t>
            </a:r>
          </a:p>
          <a:p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Important marker for lower Holocene deposits in NW U.S.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Rockland Ash Bed (0.40 Ma)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01495"/>
            <a:ext cx="4657725" cy="50958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4267200" cy="230409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Important marker for upper Quaternary deposits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Hornblende becomes enriched with distance from source – mineral grains transported by wind or water</a:t>
            </a:r>
            <a:endParaRPr lang="en-US" dirty="0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28096"/>
            <a:ext cx="3886200" cy="292674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533400" y="4572000"/>
            <a:ext cx="0" cy="182537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5800" y="5809488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Near Lassen Peak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33400" y="6019800"/>
            <a:ext cx="533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8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16280"/>
          </a:xfrm>
        </p:spPr>
        <p:txBody>
          <a:bodyPr>
            <a:noAutofit/>
          </a:bodyPr>
          <a:lstStyle/>
          <a:p>
            <a:r>
              <a:rPr lang="en-US" sz="2700" dirty="0" smtClean="0"/>
              <a:t>Bishop Ash Bed (0.74 Ma) and </a:t>
            </a:r>
            <a:r>
              <a:rPr lang="en-US" sz="2700" dirty="0" smtClean="0"/>
              <a:t>Lava Creek B Ash Bed (0.62 Ma)</a:t>
            </a:r>
            <a:endParaRPr lang="en-US" sz="2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15533"/>
            <a:ext cx="4552950" cy="41566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" y="1295400"/>
            <a:ext cx="9100566" cy="381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900" dirty="0" smtClean="0"/>
              <a:t>Key time-stratigraphic markers for middle Quaternary continental and marine sequences</a:t>
            </a:r>
            <a:endParaRPr lang="en-US" sz="19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1815533"/>
            <a:ext cx="4527769" cy="415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Huckleberry Ridge Ash Bed (2.0 Ma)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12" y="1600200"/>
            <a:ext cx="4695825" cy="42957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417271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Important </a:t>
            </a:r>
            <a:r>
              <a:rPr lang="en-US" dirty="0" err="1" smtClean="0"/>
              <a:t>chronostratigraphic</a:t>
            </a:r>
            <a:r>
              <a:rPr lang="en-US" dirty="0" smtClean="0"/>
              <a:t> marker for upper Pliocene and lower Quaternary sections in the U.S.</a:t>
            </a:r>
          </a:p>
          <a:p>
            <a:r>
              <a:rPr lang="en-US" dirty="0" smtClean="0"/>
              <a:t>History of misnaming and miscorrelating this tephra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Eruptions – Source, Age, Distribution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1600"/>
            <a:ext cx="4695825" cy="50387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Provide age control for the upper Pliocene stratigraphic and structural framework of Quaternary deposits in the western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Take-home point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dirty="0" smtClean="0"/>
              <a:t>At least 8 major volcanic eruptions producing &gt; 100 km</a:t>
            </a:r>
            <a:r>
              <a:rPr lang="en-US" baseline="30000" dirty="0" smtClean="0"/>
              <a:t>3</a:t>
            </a:r>
            <a:r>
              <a:rPr lang="en-US" dirty="0" smtClean="0"/>
              <a:t> of tephra as key time and stratigraphic horizons in the last ~2 </a:t>
            </a:r>
            <a:r>
              <a:rPr lang="en-US" dirty="0" err="1" smtClean="0"/>
              <a:t>m.y</a:t>
            </a:r>
            <a:r>
              <a:rPr lang="en-US" dirty="0" smtClean="0"/>
              <a:t>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dirty="0" smtClean="0"/>
              <a:t>Also important for climatic and ecological effects of large eruptions.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6" y="3352800"/>
            <a:ext cx="80867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" y="518442"/>
            <a:ext cx="3082808" cy="28104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412" y="326136"/>
            <a:ext cx="2744557" cy="3002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60" y="454480"/>
            <a:ext cx="3148448" cy="2874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" y="3505199"/>
            <a:ext cx="3151336" cy="2893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10073"/>
            <a:ext cx="3157120" cy="2888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510073"/>
            <a:ext cx="2691608" cy="288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562600"/>
          </a:xfrm>
        </p:spPr>
        <p:txBody>
          <a:bodyPr/>
          <a:lstStyle/>
          <a:p>
            <a:r>
              <a:rPr lang="en-US" b="1" dirty="0" err="1" smtClean="0"/>
              <a:t>Tephrochronology</a:t>
            </a:r>
            <a:r>
              <a:rPr lang="en-US" dirty="0" smtClean="0"/>
              <a:t> – the study of tephra layers using volcanic ash beds and tuffs in order to correlate and date sediments, rocks, and structures</a:t>
            </a:r>
          </a:p>
          <a:p>
            <a:pPr lvl="1"/>
            <a:r>
              <a:rPr lang="en-US" dirty="0" smtClean="0"/>
              <a:t>Stratigraphic and age control – regional tectonics</a:t>
            </a:r>
            <a:endParaRPr lang="en-US" dirty="0"/>
          </a:p>
          <a:p>
            <a:pPr lvl="1"/>
            <a:r>
              <a:rPr lang="en-US" dirty="0" smtClean="0"/>
              <a:t>Determine physical and chemical properties of tephra material and evidence of eruptive style</a:t>
            </a:r>
          </a:p>
          <a:p>
            <a:pPr lvl="1"/>
            <a:r>
              <a:rPr lang="en-US" dirty="0" smtClean="0"/>
              <a:t>Determine erupted sources of tephra and frequency of eruptions – volcanic hazard</a:t>
            </a:r>
          </a:p>
          <a:p>
            <a:pPr lvl="1"/>
            <a:r>
              <a:rPr lang="en-US" dirty="0" smtClean="0"/>
              <a:t>Age control in studies of human history – anthropology and archaeology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63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/>
          <a:lstStyle/>
          <a:p>
            <a:r>
              <a:rPr lang="en-US" dirty="0" smtClean="0"/>
              <a:t>Tephra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2578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Tephra</a:t>
            </a:r>
            <a:r>
              <a:rPr lang="en-US" dirty="0" smtClean="0"/>
              <a:t> – pyroclastic material erupted from a volcanic vent</a:t>
            </a:r>
          </a:p>
          <a:p>
            <a:pPr lvl="1"/>
            <a:r>
              <a:rPr lang="en-US" dirty="0" smtClean="0"/>
              <a:t>Relates to the composition &amp; physical and chemical characteristics of the tephra material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Morphology of glass shards and abundances of mineral species have similar properties genetically to their volcanic source area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Tephra is concentrated at the base and grades up to a mixture of tephra and increased sediment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95400"/>
            <a:ext cx="341329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 Tephra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7823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0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 Tephra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721600" cy="5791200"/>
          </a:xfrm>
        </p:spPr>
      </p:pic>
    </p:spTree>
    <p:extLst>
      <p:ext uri="{BB962C8B-B14F-4D97-AF65-F5344CB8AC3E}">
        <p14:creationId xmlns:p14="http://schemas.microsoft.com/office/powerpoint/2010/main" val="246162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Composition of Tephra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Pumice</a:t>
            </a:r>
            <a:r>
              <a:rPr lang="en-US" dirty="0" smtClean="0"/>
              <a:t> – solidified rock froth made of volcanic glass plus any of the following materials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Glass shards</a:t>
            </a:r>
            <a:r>
              <a:rPr lang="en-US" dirty="0" smtClean="0"/>
              <a:t> – exploded rock froth from bubble walls and bubble-wall junctions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Crystalline minerals and crystal fragments </a:t>
            </a:r>
            <a:r>
              <a:rPr lang="en-US" dirty="0" smtClean="0"/>
              <a:t>– minerals that crystallized before the eruption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Lithic fragments </a:t>
            </a:r>
            <a:r>
              <a:rPr lang="en-US" dirty="0" smtClean="0"/>
              <a:t>– sub-millimeter to &gt; meter blocks of exploded solid roof material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Other materials </a:t>
            </a:r>
            <a:r>
              <a:rPr lang="en-US" dirty="0" smtClean="0"/>
              <a:t>– may include </a:t>
            </a:r>
            <a:r>
              <a:rPr lang="en-US" dirty="0" err="1" smtClean="0"/>
              <a:t>clastic</a:t>
            </a:r>
            <a:r>
              <a:rPr lang="en-US" dirty="0" smtClean="0"/>
              <a:t>, </a:t>
            </a:r>
            <a:r>
              <a:rPr lang="en-US" dirty="0" err="1" smtClean="0"/>
              <a:t>bioclastic</a:t>
            </a:r>
            <a:r>
              <a:rPr lang="en-US" dirty="0" smtClean="0"/>
              <a:t>, and organic sediments, and chemical precipitates</a:t>
            </a:r>
          </a:p>
        </p:txBody>
      </p:sp>
    </p:spTree>
    <p:extLst>
      <p:ext uri="{BB962C8B-B14F-4D97-AF65-F5344CB8AC3E}">
        <p14:creationId xmlns:p14="http://schemas.microsoft.com/office/powerpoint/2010/main" val="16989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Plinean</a:t>
            </a:r>
            <a:r>
              <a:rPr lang="en-US" dirty="0" smtClean="0"/>
              <a:t> Eruptions - SEM Images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67994"/>
            <a:ext cx="2728987" cy="197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2067994"/>
            <a:ext cx="2791255" cy="1974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67993"/>
            <a:ext cx="2750286" cy="1974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" y="4112399"/>
            <a:ext cx="3657600" cy="2676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60" y="4114800"/>
            <a:ext cx="3702826" cy="2674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1371600"/>
            <a:ext cx="350519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Lava Creek B ash bed - Yellowstone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14600" y="1740932"/>
            <a:ext cx="685799" cy="5450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19800" y="1740932"/>
            <a:ext cx="533400" cy="4249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671058" y="1740932"/>
            <a:ext cx="1" cy="4688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52800" y="4191000"/>
            <a:ext cx="1905000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Pumiceous</a:t>
            </a:r>
            <a:r>
              <a:rPr lang="en-US" b="1" dirty="0" smtClean="0">
                <a:solidFill>
                  <a:schemeClr val="bg1"/>
                </a:solidFill>
              </a:rPr>
              <a:t> shards  Mount St. Helens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May 18, 1980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857499" y="4380131"/>
            <a:ext cx="495302" cy="4204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57800" y="4235244"/>
            <a:ext cx="304800" cy="1081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3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Composition of Tephra Layers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3600"/>
            <a:ext cx="6934200" cy="2602971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Electron microprobe analysis (EMA) </a:t>
            </a:r>
            <a:r>
              <a:rPr lang="en-US" sz="1800" dirty="0" smtClean="0"/>
              <a:t>– only major and a few minor elements for chemical characterization</a:t>
            </a:r>
            <a:endParaRPr lang="en-US" sz="1800" b="1" dirty="0" smtClean="0"/>
          </a:p>
          <a:p>
            <a:r>
              <a:rPr lang="en-US" sz="1800" b="1" dirty="0" smtClean="0"/>
              <a:t>X-ray fluorescence analysis (XRF)</a:t>
            </a:r>
            <a:r>
              <a:rPr lang="en-US" sz="1800" dirty="0" smtClean="0"/>
              <a:t> – minor and trace elements in glass</a:t>
            </a:r>
          </a:p>
          <a:p>
            <a:r>
              <a:rPr lang="en-US" sz="1800" b="1" dirty="0" smtClean="0"/>
              <a:t>Instrumental neutron activation</a:t>
            </a:r>
            <a:r>
              <a:rPr lang="en-US" sz="1800" dirty="0" smtClean="0"/>
              <a:t> </a:t>
            </a:r>
            <a:r>
              <a:rPr lang="en-US" sz="1800" b="1" dirty="0" smtClean="0"/>
              <a:t>(INA) </a:t>
            </a:r>
            <a:r>
              <a:rPr lang="en-US" sz="1800" dirty="0" smtClean="0"/>
              <a:t>– 40 major, minor, and trace elements (20 useful in correlation of silicic glasses)</a:t>
            </a:r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4768542"/>
            <a:ext cx="6096000" cy="20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Methods of Correlation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2857452"/>
            <a:ext cx="5227320" cy="3967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066800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K-</a:t>
            </a:r>
            <a:r>
              <a:rPr lang="en-US" b="1" dirty="0" err="1" smtClean="0"/>
              <a:t>Ar</a:t>
            </a:r>
            <a:r>
              <a:rPr lang="en-US" b="1" dirty="0" smtClean="0"/>
              <a:t> analysis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Laser-fusion </a:t>
            </a:r>
            <a:r>
              <a:rPr lang="en-US" b="1" dirty="0" err="1" smtClean="0"/>
              <a:t>Ar</a:t>
            </a:r>
            <a:r>
              <a:rPr lang="en-US" b="1" dirty="0" smtClean="0"/>
              <a:t>/</a:t>
            </a:r>
            <a:r>
              <a:rPr lang="en-US" b="1" dirty="0" err="1" smtClean="0"/>
              <a:t>Ar</a:t>
            </a:r>
            <a:r>
              <a:rPr lang="en-US" b="1" dirty="0" smtClean="0"/>
              <a:t> potassium-argon analysis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Fission-track dating of zircons and glass shards of tephra layers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Other direct (hydration, </a:t>
            </a:r>
            <a:r>
              <a:rPr lang="en-US" dirty="0" err="1" smtClean="0"/>
              <a:t>thermoluminescence</a:t>
            </a:r>
            <a:r>
              <a:rPr lang="en-US" dirty="0" smtClean="0"/>
              <a:t>, </a:t>
            </a:r>
            <a:r>
              <a:rPr lang="en-US" dirty="0" err="1" smtClean="0"/>
              <a:t>magnetostratigraphy</a:t>
            </a:r>
            <a:r>
              <a:rPr lang="en-US" dirty="0" smtClean="0"/>
              <a:t>) and indirect methods (radiocarbon, electron-spin resonance, amino-acid racemization, uranium series and uranium trend, ice core stratigraphy, </a:t>
            </a:r>
            <a:r>
              <a:rPr lang="en-US" dirty="0" err="1" smtClean="0"/>
              <a:t>dendrochronolgy</a:t>
            </a:r>
            <a:r>
              <a:rPr lang="en-US" dirty="0" smtClean="0"/>
              <a:t>, and written and oral history)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116413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/>
              <a:t>Dendrogram</a:t>
            </a:r>
            <a:r>
              <a:rPr lang="en-US" b="1" dirty="0" smtClean="0"/>
              <a:t>  A</a:t>
            </a:r>
            <a:r>
              <a:rPr lang="en-US" dirty="0" smtClean="0"/>
              <a:t> –relation between compositions of sample pairs and sample groups of volcanic glasses based on EMA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/>
              <a:t>Dendrogram</a:t>
            </a:r>
            <a:r>
              <a:rPr lang="en-US" b="1" dirty="0" smtClean="0"/>
              <a:t> B</a:t>
            </a:r>
            <a:r>
              <a:rPr lang="en-US" dirty="0" smtClean="0"/>
              <a:t> – relation between sample pairs of Yellowstone eruptions using IRA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Low RATIONAL value corresponds to similarity between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587</Words>
  <Application>Microsoft Office PowerPoint</Application>
  <PresentationFormat>On-screen Show (4:3)</PresentationFormat>
  <Paragraphs>70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Quaternary Tephrochronology Chapter 5 of Quaternary Nonglacial Geology: Conterminous U.S. (Vol. K-2) Andrei M. Sarna-Wojcicki – Branch of Western Regional Geology, USGS Jonathan O. Davis – DRI, UNR Presentation by James McNeil</vt:lpstr>
      <vt:lpstr>Introduction</vt:lpstr>
      <vt:lpstr>Tephra</vt:lpstr>
      <vt:lpstr> Tephra</vt:lpstr>
      <vt:lpstr> Tephra</vt:lpstr>
      <vt:lpstr>Composition of Tephra Layers</vt:lpstr>
      <vt:lpstr>Plinean Eruptions - SEM Images</vt:lpstr>
      <vt:lpstr>Composition of Tephra Layers</vt:lpstr>
      <vt:lpstr>Methods of Correlation</vt:lpstr>
      <vt:lpstr>Eruptions – Source, Age, Distribution</vt:lpstr>
      <vt:lpstr>Mazama Ash Bed (6850 yr B.P.)</vt:lpstr>
      <vt:lpstr>Rockland Ash Bed (0.40 Ma)</vt:lpstr>
      <vt:lpstr>Bishop Ash Bed (0.74 Ma) and Lava Creek B Ash Bed (0.62 Ma)</vt:lpstr>
      <vt:lpstr>Huckleberry Ridge Ash Bed (2.0 Ma)</vt:lpstr>
      <vt:lpstr>Eruptions – Source, Age, Distribution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McNeil</dc:creator>
  <cp:lastModifiedBy>James McNeil</cp:lastModifiedBy>
  <cp:revision>26</cp:revision>
  <dcterms:created xsi:type="dcterms:W3CDTF">2020-03-22T19:21:06Z</dcterms:created>
  <dcterms:modified xsi:type="dcterms:W3CDTF">2020-03-23T16:26:13Z</dcterms:modified>
</cp:coreProperties>
</file>